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539" r:id="rId2"/>
    <p:sldId id="540" r:id="rId3"/>
    <p:sldId id="511" r:id="rId4"/>
    <p:sldId id="542" r:id="rId5"/>
    <p:sldId id="543" r:id="rId6"/>
    <p:sldId id="544" r:id="rId7"/>
    <p:sldId id="545" r:id="rId8"/>
    <p:sldId id="541" r:id="rId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2" autoAdjust="0"/>
  </p:normalViewPr>
  <p:slideViewPr>
    <p:cSldViewPr snapToObjects="1">
      <p:cViewPr varScale="1">
        <p:scale>
          <a:sx n="78" d="100"/>
          <a:sy n="78" d="100"/>
        </p:scale>
        <p:origin x="160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5/23/2022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5/23/2022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51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84" y="1752600"/>
            <a:ext cx="8229600" cy="639762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8.2.1	WATER RESOURCES AND USE IMPORTANCE</a:t>
            </a:r>
            <a:endParaRPr lang="en-ZA" sz="32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28956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39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EA8B0-5EED-47C3-51B0-203F9076A2B8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47CA8-90C4-D0B9-6654-FB594790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APPROACH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317D-5A25-EEEF-BC4C-E3E266DBC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74" y="762000"/>
            <a:ext cx="8755626" cy="4525963"/>
          </a:xfrm>
        </p:spPr>
        <p:txBody>
          <a:bodyPr/>
          <a:lstStyle/>
          <a:p>
            <a:r>
              <a:rPr lang="en-US" sz="2600" dirty="0"/>
              <a:t>Scoring 1 – 4 (1: not important, 4: most important)</a:t>
            </a:r>
          </a:p>
          <a:p>
            <a:r>
              <a:rPr lang="en-US" sz="2600" dirty="0"/>
              <a:t>Combination of:</a:t>
            </a:r>
          </a:p>
          <a:p>
            <a:pPr lvl="1"/>
            <a:r>
              <a:rPr lang="en-US" sz="2600" dirty="0"/>
              <a:t>Current use of surface water resources</a:t>
            </a:r>
          </a:p>
          <a:p>
            <a:pPr lvl="2"/>
            <a:r>
              <a:rPr lang="en-US" sz="1800" dirty="0"/>
              <a:t>Domestic &amp; Industrial</a:t>
            </a:r>
          </a:p>
          <a:p>
            <a:pPr lvl="2"/>
            <a:r>
              <a:rPr lang="en-US" sz="1800" dirty="0"/>
              <a:t>Irrigation</a:t>
            </a:r>
          </a:p>
          <a:p>
            <a:pPr lvl="2"/>
            <a:r>
              <a:rPr lang="en-US" sz="1800" dirty="0"/>
              <a:t>Afforestation</a:t>
            </a:r>
          </a:p>
          <a:p>
            <a:pPr lvl="2"/>
            <a:r>
              <a:rPr lang="en-US" sz="1800" dirty="0"/>
              <a:t>Transfers</a:t>
            </a:r>
          </a:p>
          <a:p>
            <a:pPr lvl="1"/>
            <a:r>
              <a:rPr lang="en-ZA" sz="2600" dirty="0"/>
              <a:t>Use of stretch of river for operational purposes</a:t>
            </a:r>
          </a:p>
          <a:p>
            <a:pPr lvl="1"/>
            <a:r>
              <a:rPr lang="en-ZA" sz="2600" dirty="0"/>
              <a:t>Potential future development of resources</a:t>
            </a:r>
          </a:p>
          <a:p>
            <a:pPr lvl="1"/>
            <a:r>
              <a:rPr lang="en-ZA" sz="2600" dirty="0"/>
              <a:t>Water Quality related factors</a:t>
            </a:r>
          </a:p>
          <a:p>
            <a:pPr lvl="1"/>
            <a:r>
              <a:rPr lang="en-ZA" sz="2600" dirty="0"/>
              <a:t>Groundwater related factors</a:t>
            </a:r>
          </a:p>
          <a:p>
            <a:pPr lvl="2"/>
            <a:r>
              <a:rPr lang="en-ZA" sz="1800" dirty="0"/>
              <a:t>Use</a:t>
            </a:r>
          </a:p>
          <a:p>
            <a:pPr lvl="2"/>
            <a:r>
              <a:rPr lang="en-ZA" sz="1800" dirty="0"/>
              <a:t>Contribution to resources</a:t>
            </a:r>
          </a:p>
          <a:p>
            <a:pPr lvl="1"/>
            <a:r>
              <a:rPr lang="en-ZA" sz="2200" dirty="0"/>
              <a:t>Strategic Water Source Areas</a:t>
            </a:r>
          </a:p>
          <a:p>
            <a:pPr lvl="1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706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86542F-74F5-9342-4FB9-8C60C8FB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2"/>
          <a:stretch/>
        </p:blipFill>
        <p:spPr>
          <a:xfrm>
            <a:off x="0" y="838200"/>
            <a:ext cx="9144000" cy="6085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AA7BC-6965-4AFA-BC26-E4EF806A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RESULTS (W1)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A7E7C-0087-4B22-862D-5FD1EC332F11}"/>
              </a:ext>
            </a:extLst>
          </p:cNvPr>
          <p:cNvCxnSpPr>
            <a:cxnSpLocks/>
          </p:cNvCxnSpPr>
          <p:nvPr/>
        </p:nvCxnSpPr>
        <p:spPr>
          <a:xfrm>
            <a:off x="342900" y="685800"/>
            <a:ext cx="84582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5FFF6-E959-176A-9510-B2B25AF2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956454"/>
              </p:ext>
            </p:extLst>
          </p:nvPr>
        </p:nvGraphicFramePr>
        <p:xfrm>
          <a:off x="6477000" y="-11023"/>
          <a:ext cx="2667000" cy="2065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383">
                  <a:extLst>
                    <a:ext uri="{9D8B030D-6E8A-4147-A177-3AD203B41FA5}">
                      <a16:colId xmlns:a16="http://schemas.microsoft.com/office/drawing/2014/main" val="480103735"/>
                    </a:ext>
                  </a:extLst>
                </a:gridCol>
                <a:gridCol w="955383">
                  <a:extLst>
                    <a:ext uri="{9D8B030D-6E8A-4147-A177-3AD203B41FA5}">
                      <a16:colId xmlns:a16="http://schemas.microsoft.com/office/drawing/2014/main" val="1448687473"/>
                    </a:ext>
                  </a:extLst>
                </a:gridCol>
                <a:gridCol w="756234">
                  <a:extLst>
                    <a:ext uri="{9D8B030D-6E8A-4147-A177-3AD203B41FA5}">
                      <a16:colId xmlns:a16="http://schemas.microsoft.com/office/drawing/2014/main" val="216213492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Secondary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RU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Overall score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664786945"/>
                  </a:ext>
                </a:extLst>
              </a:tr>
              <a:tr h="135979">
                <a:tc row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W1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W12-3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3801049347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W12-6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2713149864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W12-8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3336781317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W12-9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182413673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W12-10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786494676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D76DAC82-C65E-50F8-44C0-34BEE73579E8}"/>
              </a:ext>
            </a:extLst>
          </p:cNvPr>
          <p:cNvSpPr/>
          <p:nvPr/>
        </p:nvSpPr>
        <p:spPr>
          <a:xfrm>
            <a:off x="1828800" y="3690536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E3F34B-27C9-88E0-982E-2DE96FB1C05F}"/>
              </a:ext>
            </a:extLst>
          </p:cNvPr>
          <p:cNvSpPr/>
          <p:nvPr/>
        </p:nvSpPr>
        <p:spPr>
          <a:xfrm>
            <a:off x="4076700" y="3309536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321CA6-CE24-4FD3-52BF-2A4623A784D3}"/>
              </a:ext>
            </a:extLst>
          </p:cNvPr>
          <p:cNvSpPr/>
          <p:nvPr/>
        </p:nvSpPr>
        <p:spPr>
          <a:xfrm>
            <a:off x="5627739" y="2438400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7F5E57-D0AA-4761-1FC2-F24441E92CC3}"/>
              </a:ext>
            </a:extLst>
          </p:cNvPr>
          <p:cNvSpPr/>
          <p:nvPr/>
        </p:nvSpPr>
        <p:spPr>
          <a:xfrm>
            <a:off x="7696200" y="2264738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B8A610-A362-2DAD-6831-27D396EDC3D0}"/>
              </a:ext>
            </a:extLst>
          </p:cNvPr>
          <p:cNvSpPr/>
          <p:nvPr/>
        </p:nvSpPr>
        <p:spPr>
          <a:xfrm>
            <a:off x="6934200" y="2937845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230389-0BCA-5BDB-E9FD-6D4EA958BA3E}"/>
              </a:ext>
            </a:extLst>
          </p:cNvPr>
          <p:cNvSpPr txBox="1"/>
          <p:nvPr/>
        </p:nvSpPr>
        <p:spPr>
          <a:xfrm>
            <a:off x="762000" y="368414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5140B-3245-374F-19BF-DBF4907BABE9}"/>
              </a:ext>
            </a:extLst>
          </p:cNvPr>
          <p:cNvSpPr txBox="1"/>
          <p:nvPr/>
        </p:nvSpPr>
        <p:spPr>
          <a:xfrm>
            <a:off x="2880160" y="785180"/>
            <a:ext cx="1382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Op.</a:t>
            </a:r>
          </a:p>
          <a:p>
            <a:r>
              <a:rPr lang="en-US" dirty="0" err="1"/>
              <a:t>Irrig</a:t>
            </a:r>
            <a:r>
              <a:rPr lang="en-US" dirty="0"/>
              <a:t>. use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28EDE5-6A0E-80E8-7AC3-56B06F39FF28}"/>
              </a:ext>
            </a:extLst>
          </p:cNvPr>
          <p:cNvCxnSpPr>
            <a:cxnSpLocks/>
          </p:cNvCxnSpPr>
          <p:nvPr/>
        </p:nvCxnSpPr>
        <p:spPr>
          <a:xfrm>
            <a:off x="3956881" y="1548255"/>
            <a:ext cx="410054" cy="1761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48C9B9F-D21B-E3D4-037A-FB6C7DF9E10A}"/>
              </a:ext>
            </a:extLst>
          </p:cNvPr>
          <p:cNvSpPr txBox="1"/>
          <p:nvPr/>
        </p:nvSpPr>
        <p:spPr>
          <a:xfrm>
            <a:off x="4777067" y="838200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Irrig</a:t>
            </a:r>
            <a:r>
              <a:rPr lang="en-US" dirty="0"/>
              <a:t>. use</a:t>
            </a:r>
          </a:p>
          <a:p>
            <a:r>
              <a:rPr lang="en-US" dirty="0"/>
              <a:t>Dom. use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949FBC-0DD3-0826-6EF3-3191ED073604}"/>
              </a:ext>
            </a:extLst>
          </p:cNvPr>
          <p:cNvCxnSpPr>
            <a:cxnSpLocks/>
          </p:cNvCxnSpPr>
          <p:nvPr/>
        </p:nvCxnSpPr>
        <p:spPr>
          <a:xfrm>
            <a:off x="5787486" y="1686467"/>
            <a:ext cx="147877" cy="744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52ABEFB-0869-EAE3-8034-EC87F9510C37}"/>
              </a:ext>
            </a:extLst>
          </p:cNvPr>
          <p:cNvSpPr txBox="1"/>
          <p:nvPr/>
        </p:nvSpPr>
        <p:spPr>
          <a:xfrm>
            <a:off x="7376652" y="4342069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Dom. use</a:t>
            </a:r>
          </a:p>
          <a:p>
            <a:r>
              <a:rPr lang="en-US" dirty="0"/>
              <a:t>Ind. use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AC0A98-F6D9-2B59-6997-442BB5F94266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7905750" y="2645738"/>
            <a:ext cx="209550" cy="1846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FEDEA34-ED78-54D5-E2FF-7502861A9219}"/>
              </a:ext>
            </a:extLst>
          </p:cNvPr>
          <p:cNvCxnSpPr>
            <a:cxnSpLocks/>
          </p:cNvCxnSpPr>
          <p:nvPr/>
        </p:nvCxnSpPr>
        <p:spPr>
          <a:xfrm flipH="1" flipV="1">
            <a:off x="7503477" y="3327675"/>
            <a:ext cx="402273" cy="1111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8F3A74-E07E-4912-6E6D-5DE7931D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0"/>
          <a:stretch/>
        </p:blipFill>
        <p:spPr>
          <a:xfrm>
            <a:off x="0" y="914400"/>
            <a:ext cx="9144000" cy="5933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AA7BC-6965-4AFA-BC26-E4EF806A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RESULTS (W2)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A7E7C-0087-4B22-862D-5FD1EC332F11}"/>
              </a:ext>
            </a:extLst>
          </p:cNvPr>
          <p:cNvCxnSpPr>
            <a:cxnSpLocks/>
          </p:cNvCxnSpPr>
          <p:nvPr/>
        </p:nvCxnSpPr>
        <p:spPr>
          <a:xfrm>
            <a:off x="342900" y="685800"/>
            <a:ext cx="84582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5FFF6-E959-176A-9510-B2B25AF2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721819"/>
              </p:ext>
            </p:extLst>
          </p:nvPr>
        </p:nvGraphicFramePr>
        <p:xfrm>
          <a:off x="0" y="7374"/>
          <a:ext cx="2743201" cy="1178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680">
                  <a:extLst>
                    <a:ext uri="{9D8B030D-6E8A-4147-A177-3AD203B41FA5}">
                      <a16:colId xmlns:a16="http://schemas.microsoft.com/office/drawing/2014/main" val="480103735"/>
                    </a:ext>
                  </a:extLst>
                </a:gridCol>
                <a:gridCol w="982680">
                  <a:extLst>
                    <a:ext uri="{9D8B030D-6E8A-4147-A177-3AD203B41FA5}">
                      <a16:colId xmlns:a16="http://schemas.microsoft.com/office/drawing/2014/main" val="1448687473"/>
                    </a:ext>
                  </a:extLst>
                </a:gridCol>
                <a:gridCol w="777841">
                  <a:extLst>
                    <a:ext uri="{9D8B030D-6E8A-4147-A177-3AD203B41FA5}">
                      <a16:colId xmlns:a16="http://schemas.microsoft.com/office/drawing/2014/main" val="216213492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Secondary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RU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Overall score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664786945"/>
                  </a:ext>
                </a:extLst>
              </a:tr>
              <a:tr h="135979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W2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W21-5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4089217540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W23-3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30889223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398E89D-DA76-C548-9B4D-3346AFF20B8F}"/>
              </a:ext>
            </a:extLst>
          </p:cNvPr>
          <p:cNvSpPr/>
          <p:nvPr/>
        </p:nvSpPr>
        <p:spPr>
          <a:xfrm>
            <a:off x="7841226" y="5257800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94BD38-C3FD-6746-2C01-BED303D5A66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8260326" y="3881283"/>
            <a:ext cx="0" cy="1376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AE630E-7FFF-CF5F-E685-B34A6B79F8FB}"/>
              </a:ext>
            </a:extLst>
          </p:cNvPr>
          <p:cNvSpPr txBox="1"/>
          <p:nvPr/>
        </p:nvSpPr>
        <p:spPr>
          <a:xfrm>
            <a:off x="7569271" y="3388996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Irrig</a:t>
            </a:r>
            <a:r>
              <a:rPr lang="en-US" dirty="0"/>
              <a:t>. use</a:t>
            </a:r>
          </a:p>
        </p:txBody>
      </p:sp>
    </p:spTree>
    <p:extLst>
      <p:ext uri="{BB962C8B-B14F-4D97-AF65-F5344CB8AC3E}">
        <p14:creationId xmlns:p14="http://schemas.microsoft.com/office/powerpoint/2010/main" val="197960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1B83C-B819-BE9C-02E8-2943C0081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2"/>
          <a:stretch/>
        </p:blipFill>
        <p:spPr>
          <a:xfrm>
            <a:off x="0" y="762000"/>
            <a:ext cx="9144000" cy="609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AA7BC-6965-4AFA-BC26-E4EF806A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RESULTS (W3)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A7E7C-0087-4B22-862D-5FD1EC332F11}"/>
              </a:ext>
            </a:extLst>
          </p:cNvPr>
          <p:cNvCxnSpPr>
            <a:cxnSpLocks/>
          </p:cNvCxnSpPr>
          <p:nvPr/>
        </p:nvCxnSpPr>
        <p:spPr>
          <a:xfrm>
            <a:off x="342900" y="685800"/>
            <a:ext cx="84582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5FFF6-E959-176A-9510-B2B25AF2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68112"/>
              </p:ext>
            </p:extLst>
          </p:nvPr>
        </p:nvGraphicFramePr>
        <p:xfrm>
          <a:off x="7374" y="3610922"/>
          <a:ext cx="2819399" cy="3247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976">
                  <a:extLst>
                    <a:ext uri="{9D8B030D-6E8A-4147-A177-3AD203B41FA5}">
                      <a16:colId xmlns:a16="http://schemas.microsoft.com/office/drawing/2014/main" val="480103735"/>
                    </a:ext>
                  </a:extLst>
                </a:gridCol>
                <a:gridCol w="1009976">
                  <a:extLst>
                    <a:ext uri="{9D8B030D-6E8A-4147-A177-3AD203B41FA5}">
                      <a16:colId xmlns:a16="http://schemas.microsoft.com/office/drawing/2014/main" val="1448687473"/>
                    </a:ext>
                  </a:extLst>
                </a:gridCol>
                <a:gridCol w="799447">
                  <a:extLst>
                    <a:ext uri="{9D8B030D-6E8A-4147-A177-3AD203B41FA5}">
                      <a16:colId xmlns:a16="http://schemas.microsoft.com/office/drawing/2014/main" val="216213492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Secondary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RU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Overall score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664786945"/>
                  </a:ext>
                </a:extLst>
              </a:tr>
              <a:tr h="135979">
                <a:tc rowSpan="9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W3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W31-1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2097502821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W31-3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838020940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W31-4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3789453554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W31-5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48055647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W31-6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575227255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W32-1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2453753975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W32-5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056511493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W32-6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704216618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W32-7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982588138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87B88E5-D175-1847-9CE4-6602010F0CF2}"/>
              </a:ext>
            </a:extLst>
          </p:cNvPr>
          <p:cNvSpPr/>
          <p:nvPr/>
        </p:nvSpPr>
        <p:spPr>
          <a:xfrm>
            <a:off x="7010400" y="1475514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D040E9-952B-7735-2334-22EA18322180}"/>
              </a:ext>
            </a:extLst>
          </p:cNvPr>
          <p:cNvCxnSpPr>
            <a:cxnSpLocks/>
          </p:cNvCxnSpPr>
          <p:nvPr/>
        </p:nvCxnSpPr>
        <p:spPr>
          <a:xfrm flipH="1">
            <a:off x="7429500" y="606588"/>
            <a:ext cx="114300" cy="8436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CDDA85-E5E8-D7DF-9C8F-55E94E05017F}"/>
              </a:ext>
            </a:extLst>
          </p:cNvPr>
          <p:cNvSpPr txBox="1"/>
          <p:nvPr/>
        </p:nvSpPr>
        <p:spPr>
          <a:xfrm>
            <a:off x="6840952" y="224135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 baseflow</a:t>
            </a:r>
          </a:p>
        </p:txBody>
      </p:sp>
    </p:spTree>
    <p:extLst>
      <p:ext uri="{BB962C8B-B14F-4D97-AF65-F5344CB8AC3E}">
        <p14:creationId xmlns:p14="http://schemas.microsoft.com/office/powerpoint/2010/main" val="40046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7339BA-5436-7507-4341-E78899585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8"/>
          <a:stretch/>
        </p:blipFill>
        <p:spPr>
          <a:xfrm>
            <a:off x="2458" y="838199"/>
            <a:ext cx="9144000" cy="6054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AA7BC-6965-4AFA-BC26-E4EF806A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RESULTS (W4)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A7E7C-0087-4B22-862D-5FD1EC332F11}"/>
              </a:ext>
            </a:extLst>
          </p:cNvPr>
          <p:cNvCxnSpPr>
            <a:cxnSpLocks/>
          </p:cNvCxnSpPr>
          <p:nvPr/>
        </p:nvCxnSpPr>
        <p:spPr>
          <a:xfrm>
            <a:off x="342900" y="685800"/>
            <a:ext cx="84582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5FFF6-E959-176A-9510-B2B25AF2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41204"/>
              </p:ext>
            </p:extLst>
          </p:nvPr>
        </p:nvGraphicFramePr>
        <p:xfrm>
          <a:off x="0" y="7374"/>
          <a:ext cx="2819399" cy="2065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976">
                  <a:extLst>
                    <a:ext uri="{9D8B030D-6E8A-4147-A177-3AD203B41FA5}">
                      <a16:colId xmlns:a16="http://schemas.microsoft.com/office/drawing/2014/main" val="480103735"/>
                    </a:ext>
                  </a:extLst>
                </a:gridCol>
                <a:gridCol w="1009976">
                  <a:extLst>
                    <a:ext uri="{9D8B030D-6E8A-4147-A177-3AD203B41FA5}">
                      <a16:colId xmlns:a16="http://schemas.microsoft.com/office/drawing/2014/main" val="1448687473"/>
                    </a:ext>
                  </a:extLst>
                </a:gridCol>
                <a:gridCol w="799447">
                  <a:extLst>
                    <a:ext uri="{9D8B030D-6E8A-4147-A177-3AD203B41FA5}">
                      <a16:colId xmlns:a16="http://schemas.microsoft.com/office/drawing/2014/main" val="216213492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Secondary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RU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Overall score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664786945"/>
                  </a:ext>
                </a:extLst>
              </a:tr>
              <a:tr h="135979">
                <a:tc row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W4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W41-1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002853993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W42-1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115086333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W43-1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653575536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W44-1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867450528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W45-1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2904834529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4D89BF1-17F8-69EC-64F8-5D7311789CCB}"/>
              </a:ext>
            </a:extLst>
          </p:cNvPr>
          <p:cNvSpPr/>
          <p:nvPr/>
        </p:nvSpPr>
        <p:spPr>
          <a:xfrm>
            <a:off x="5715000" y="4114800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07B16A-CA17-01CE-9ECB-9E58ECE8A710}"/>
              </a:ext>
            </a:extLst>
          </p:cNvPr>
          <p:cNvSpPr/>
          <p:nvPr/>
        </p:nvSpPr>
        <p:spPr>
          <a:xfrm>
            <a:off x="8153400" y="2743200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39FF8D-6820-8A90-FE5B-87DDF7B658B3}"/>
              </a:ext>
            </a:extLst>
          </p:cNvPr>
          <p:cNvCxnSpPr>
            <a:cxnSpLocks/>
          </p:cNvCxnSpPr>
          <p:nvPr/>
        </p:nvCxnSpPr>
        <p:spPr>
          <a:xfrm>
            <a:off x="6096000" y="2761532"/>
            <a:ext cx="0" cy="1376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E443AE-5737-DAC2-5F72-397BC2EAC156}"/>
              </a:ext>
            </a:extLst>
          </p:cNvPr>
          <p:cNvSpPr txBox="1"/>
          <p:nvPr/>
        </p:nvSpPr>
        <p:spPr>
          <a:xfrm>
            <a:off x="5404945" y="226924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Irrig</a:t>
            </a:r>
            <a:r>
              <a:rPr lang="en-US" dirty="0"/>
              <a:t>.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EE207-C654-8796-850D-B92E67BA3187}"/>
              </a:ext>
            </a:extLst>
          </p:cNvPr>
          <p:cNvSpPr txBox="1"/>
          <p:nvPr/>
        </p:nvSpPr>
        <p:spPr>
          <a:xfrm>
            <a:off x="6248400" y="624520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Op.</a:t>
            </a:r>
          </a:p>
          <a:p>
            <a:r>
              <a:rPr lang="en-US" dirty="0"/>
              <a:t>Dom. use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456954-02E4-EDDA-0869-9860B332772E}"/>
              </a:ext>
            </a:extLst>
          </p:cNvPr>
          <p:cNvCxnSpPr>
            <a:cxnSpLocks/>
          </p:cNvCxnSpPr>
          <p:nvPr/>
        </p:nvCxnSpPr>
        <p:spPr>
          <a:xfrm>
            <a:off x="7543800" y="1385015"/>
            <a:ext cx="1028700" cy="1376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79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E1CEC7A2-F5B5-3C3E-366B-7CFD96327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3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AA7BC-6965-4AFA-BC26-E4EF806A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RESULTS (W5)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A7E7C-0087-4B22-862D-5FD1EC332F11}"/>
              </a:ext>
            </a:extLst>
          </p:cNvPr>
          <p:cNvCxnSpPr>
            <a:cxnSpLocks/>
          </p:cNvCxnSpPr>
          <p:nvPr/>
        </p:nvCxnSpPr>
        <p:spPr>
          <a:xfrm>
            <a:off x="342900" y="685800"/>
            <a:ext cx="84582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5FFF6-E959-176A-9510-B2B25AF2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221731"/>
              </p:ext>
            </p:extLst>
          </p:nvPr>
        </p:nvGraphicFramePr>
        <p:xfrm>
          <a:off x="6324601" y="0"/>
          <a:ext cx="2819399" cy="2360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976">
                  <a:extLst>
                    <a:ext uri="{9D8B030D-6E8A-4147-A177-3AD203B41FA5}">
                      <a16:colId xmlns:a16="http://schemas.microsoft.com/office/drawing/2014/main" val="480103735"/>
                    </a:ext>
                  </a:extLst>
                </a:gridCol>
                <a:gridCol w="1009976">
                  <a:extLst>
                    <a:ext uri="{9D8B030D-6E8A-4147-A177-3AD203B41FA5}">
                      <a16:colId xmlns:a16="http://schemas.microsoft.com/office/drawing/2014/main" val="1448687473"/>
                    </a:ext>
                  </a:extLst>
                </a:gridCol>
                <a:gridCol w="799447">
                  <a:extLst>
                    <a:ext uri="{9D8B030D-6E8A-4147-A177-3AD203B41FA5}">
                      <a16:colId xmlns:a16="http://schemas.microsoft.com/office/drawing/2014/main" val="216213492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Secondary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RU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Overall score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664786945"/>
                  </a:ext>
                </a:extLst>
              </a:tr>
              <a:tr h="135979">
                <a:tc rowSpan="6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W5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W51-2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793079281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W51-3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789123211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W51-4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4230089762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W53-2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2232398458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W54-1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3213794410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W57-1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647269779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DB896F6-C2E3-F5F2-32F1-BBBC67DD1BBC}"/>
              </a:ext>
            </a:extLst>
          </p:cNvPr>
          <p:cNvSpPr/>
          <p:nvPr/>
        </p:nvSpPr>
        <p:spPr>
          <a:xfrm>
            <a:off x="2057400" y="4648200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3B6F65-5C3D-0AB0-26DF-9ACF0D0F3C53}"/>
              </a:ext>
            </a:extLst>
          </p:cNvPr>
          <p:cNvSpPr/>
          <p:nvPr/>
        </p:nvSpPr>
        <p:spPr>
          <a:xfrm>
            <a:off x="609600" y="3539613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728CA3-3AFD-1EF7-A6A4-02BA1AE0744D}"/>
              </a:ext>
            </a:extLst>
          </p:cNvPr>
          <p:cNvSpPr/>
          <p:nvPr/>
        </p:nvSpPr>
        <p:spPr>
          <a:xfrm>
            <a:off x="1004119" y="2998839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14ACFF-A57E-8BCB-E980-D7754F8A1350}"/>
              </a:ext>
            </a:extLst>
          </p:cNvPr>
          <p:cNvSpPr/>
          <p:nvPr/>
        </p:nvSpPr>
        <p:spPr>
          <a:xfrm>
            <a:off x="1447800" y="2506552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1CCB5-8ED4-8275-EC93-8AA99BEEE7C0}"/>
              </a:ext>
            </a:extLst>
          </p:cNvPr>
          <p:cNvSpPr txBox="1"/>
          <p:nvPr/>
        </p:nvSpPr>
        <p:spPr>
          <a:xfrm>
            <a:off x="1431822" y="6022032"/>
            <a:ext cx="147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Transfers</a:t>
            </a:r>
          </a:p>
        </p:txBody>
      </p:sp>
    </p:spTree>
    <p:extLst>
      <p:ext uri="{BB962C8B-B14F-4D97-AF65-F5344CB8AC3E}">
        <p14:creationId xmlns:p14="http://schemas.microsoft.com/office/powerpoint/2010/main" val="117367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6AB6A43-950B-B253-4BD5-6BFDE7F6E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2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AA7BC-6965-4AFA-BC26-E4EF806A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RESULTS (W7)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A7E7C-0087-4B22-862D-5FD1EC332F11}"/>
              </a:ext>
            </a:extLst>
          </p:cNvPr>
          <p:cNvCxnSpPr>
            <a:cxnSpLocks/>
          </p:cNvCxnSpPr>
          <p:nvPr/>
        </p:nvCxnSpPr>
        <p:spPr>
          <a:xfrm>
            <a:off x="342900" y="685800"/>
            <a:ext cx="84582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5FFF6-E959-176A-9510-B2B25AF2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97125"/>
              </p:ext>
            </p:extLst>
          </p:nvPr>
        </p:nvGraphicFramePr>
        <p:xfrm>
          <a:off x="0" y="7374"/>
          <a:ext cx="2590799" cy="1474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8086">
                  <a:extLst>
                    <a:ext uri="{9D8B030D-6E8A-4147-A177-3AD203B41FA5}">
                      <a16:colId xmlns:a16="http://schemas.microsoft.com/office/drawing/2014/main" val="480103735"/>
                    </a:ext>
                  </a:extLst>
                </a:gridCol>
                <a:gridCol w="928086">
                  <a:extLst>
                    <a:ext uri="{9D8B030D-6E8A-4147-A177-3AD203B41FA5}">
                      <a16:colId xmlns:a16="http://schemas.microsoft.com/office/drawing/2014/main" val="1448687473"/>
                    </a:ext>
                  </a:extLst>
                </a:gridCol>
                <a:gridCol w="734627">
                  <a:extLst>
                    <a:ext uri="{9D8B030D-6E8A-4147-A177-3AD203B41FA5}">
                      <a16:colId xmlns:a16="http://schemas.microsoft.com/office/drawing/2014/main" val="216213492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 dirty="0">
                          <a:effectLst/>
                        </a:rPr>
                        <a:t>Secondary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RU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Overall score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664786945"/>
                  </a:ext>
                </a:extLst>
              </a:tr>
              <a:tr h="135979">
                <a:tc row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600">
                          <a:effectLst/>
                        </a:rPr>
                        <a:t>W7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W70-1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675758891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W70-2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1486167065"/>
                  </a:ext>
                </a:extLst>
              </a:tr>
              <a:tr h="13597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600">
                          <a:effectLst/>
                        </a:rPr>
                        <a:t>W70-3</a:t>
                      </a:r>
                      <a:endParaRPr lang="en-ZA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992" marR="11992" marT="11992" marB="11992" anchor="ctr"/>
                </a:tc>
                <a:extLst>
                  <a:ext uri="{0D108BD9-81ED-4DB2-BD59-A6C34878D82A}">
                    <a16:rowId xmlns:a16="http://schemas.microsoft.com/office/drawing/2014/main" val="2406607208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D37A28D-FBE9-FDBC-9B04-39E14D4E8315}"/>
              </a:ext>
            </a:extLst>
          </p:cNvPr>
          <p:cNvSpPr/>
          <p:nvPr/>
        </p:nvSpPr>
        <p:spPr>
          <a:xfrm>
            <a:off x="3276600" y="3834244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B3E9CF-51E3-44C3-21D1-FC43F287D847}"/>
              </a:ext>
            </a:extLst>
          </p:cNvPr>
          <p:cNvSpPr/>
          <p:nvPr/>
        </p:nvSpPr>
        <p:spPr>
          <a:xfrm>
            <a:off x="4908754" y="2939508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CC2D90-4CC1-E190-80B1-689FB1BECED4}"/>
              </a:ext>
            </a:extLst>
          </p:cNvPr>
          <p:cNvSpPr/>
          <p:nvPr/>
        </p:nvSpPr>
        <p:spPr>
          <a:xfrm>
            <a:off x="5036573" y="1700643"/>
            <a:ext cx="838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ABF8BA-87F0-A034-E4E6-CB58DF01971A}"/>
              </a:ext>
            </a:extLst>
          </p:cNvPr>
          <p:cNvSpPr txBox="1"/>
          <p:nvPr/>
        </p:nvSpPr>
        <p:spPr>
          <a:xfrm>
            <a:off x="6096000" y="3089675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 baseflow</a:t>
            </a:r>
          </a:p>
        </p:txBody>
      </p:sp>
    </p:spTree>
    <p:extLst>
      <p:ext uri="{BB962C8B-B14F-4D97-AF65-F5344CB8AC3E}">
        <p14:creationId xmlns:p14="http://schemas.microsoft.com/office/powerpoint/2010/main" val="2965368558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10014</TotalTime>
  <Words>215</Words>
  <Application>Microsoft Office PowerPoint</Application>
  <PresentationFormat>On-screen Show (4:3)</PresentationFormat>
  <Paragraphs>121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CO-BRANDED DHS &amp; DWS PRESENTATION</vt:lpstr>
      <vt:lpstr>8.2.1 WATER RESOURCES AND USE IMPORTANCE</vt:lpstr>
      <vt:lpstr>APPROACH</vt:lpstr>
      <vt:lpstr>RESULTS (W1)</vt:lpstr>
      <vt:lpstr>RESULTS (W2)</vt:lpstr>
      <vt:lpstr>RESULTS (W3)</vt:lpstr>
      <vt:lpstr>RESULTS (W4)</vt:lpstr>
      <vt:lpstr>RESULTS (W5)</vt:lpstr>
      <vt:lpstr>RESULTS (W7)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Caryn Seago</cp:lastModifiedBy>
  <cp:revision>352</cp:revision>
  <dcterms:created xsi:type="dcterms:W3CDTF">2013-08-12T09:46:59Z</dcterms:created>
  <dcterms:modified xsi:type="dcterms:W3CDTF">2022-05-23T18:17:17Z</dcterms:modified>
</cp:coreProperties>
</file>